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18"/>
  </p:notesMasterIdLst>
  <p:handoutMasterIdLst>
    <p:handoutMasterId r:id="rId19"/>
  </p:handoutMasterIdLst>
  <p:sldIdLst>
    <p:sldId id="256" r:id="rId3"/>
    <p:sldId id="286" r:id="rId4"/>
    <p:sldId id="289" r:id="rId5"/>
    <p:sldId id="287" r:id="rId6"/>
    <p:sldId id="288" r:id="rId7"/>
    <p:sldId id="285" r:id="rId8"/>
    <p:sldId id="282" r:id="rId9"/>
    <p:sldId id="283" r:id="rId10"/>
    <p:sldId id="284" r:id="rId11"/>
    <p:sldId id="276" r:id="rId12"/>
    <p:sldId id="278" r:id="rId13"/>
    <p:sldId id="279" r:id="rId14"/>
    <p:sldId id="274" r:id="rId15"/>
    <p:sldId id="277" r:id="rId16"/>
    <p:sldId id="290" r:id="rId17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B1A0C7"/>
    <a:srgbClr val="957DB1"/>
    <a:srgbClr val="00DA07"/>
    <a:srgbClr val="3E3F67"/>
    <a:srgbClr val="FFFFFF"/>
    <a:srgbClr val="E5797D"/>
    <a:srgbClr val="00B809"/>
    <a:srgbClr val="00CC0A"/>
    <a:srgbClr val="00B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1" autoAdjust="0"/>
    <p:restoredTop sz="77840" autoAdjust="0"/>
  </p:normalViewPr>
  <p:slideViewPr>
    <p:cSldViewPr>
      <p:cViewPr varScale="1">
        <p:scale>
          <a:sx n="93" d="100"/>
          <a:sy n="93" d="100"/>
        </p:scale>
        <p:origin x="1128" y="8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90037182852143"/>
          <c:y val="7.6417267305620651E-2"/>
          <c:w val="0.7729051837270341"/>
          <c:h val="0.792703930344391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57DB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D5-4E11-AA55-FACF799ECB3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5D5-4E11-AA55-FACF799ECB32}"/>
              </c:ext>
            </c:extLst>
          </c:dPt>
          <c:cat>
            <c:strRef>
              <c:f>Sheet2!$M$9:$N$9</c:f>
              <c:strCache>
                <c:ptCount val="2"/>
                <c:pt idx="0">
                  <c:v>Agg UUW</c:v>
                </c:pt>
                <c:pt idx="1">
                  <c:v>UUW-Felon</c:v>
                </c:pt>
              </c:strCache>
            </c:strRef>
          </c:cat>
          <c:val>
            <c:numRef>
              <c:f>Sheet2!$M$10:$N$10</c:f>
              <c:numCache>
                <c:formatCode>General</c:formatCode>
                <c:ptCount val="2"/>
                <c:pt idx="0">
                  <c:v>3.15</c:v>
                </c:pt>
                <c:pt idx="1">
                  <c:v>2.4500000000000002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D5-4E11-AA55-FACF799EC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0865624"/>
        <c:axId val="470859392"/>
      </c:barChart>
      <c:catAx>
        <c:axId val="47086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859392"/>
        <c:crosses val="autoZero"/>
        <c:auto val="1"/>
        <c:lblAlgn val="ctr"/>
        <c:lblOffset val="100"/>
        <c:noMultiLvlLbl val="0"/>
      </c:catAx>
      <c:valAx>
        <c:axId val="47085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dirty="0"/>
                  <a:t>Increase in Odds Ratio</a:t>
                </a:r>
              </a:p>
            </c:rich>
          </c:tx>
          <c:layout>
            <c:manualLayout>
              <c:xMode val="edge"/>
              <c:yMode val="edge"/>
              <c:x val="2.4305555555555556E-2"/>
              <c:y val="0.217315637964609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8656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30128792040531"/>
          <c:y val="6.104597250282702E-2"/>
          <c:w val="0.82669871207959467"/>
          <c:h val="0.798710895635804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57DB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512-4A27-B901-C8DA49D61DF6}"/>
              </c:ext>
            </c:extLst>
          </c:dPt>
          <c:cat>
            <c:strRef>
              <c:f>Sheet2!$M$9:$N$9</c:f>
              <c:strCache>
                <c:ptCount val="2"/>
                <c:pt idx="0">
                  <c:v>Agg UUW</c:v>
                </c:pt>
                <c:pt idx="1">
                  <c:v>UUW-Felon</c:v>
                </c:pt>
              </c:strCache>
            </c:strRef>
          </c:cat>
          <c:val>
            <c:numRef>
              <c:f>Sheet2!$M$13:$N$13</c:f>
              <c:numCache>
                <c:formatCode>General</c:formatCode>
                <c:ptCount val="2"/>
                <c:pt idx="0">
                  <c:v>5.16</c:v>
                </c:pt>
                <c:pt idx="1">
                  <c:v>3.96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12-4A27-B901-C8DA49D61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0865624"/>
        <c:axId val="470859392"/>
      </c:barChart>
      <c:catAx>
        <c:axId val="47086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859392"/>
        <c:crosses val="autoZero"/>
        <c:auto val="1"/>
        <c:lblAlgn val="ctr"/>
        <c:lblOffset val="100"/>
        <c:noMultiLvlLbl val="0"/>
      </c:catAx>
      <c:valAx>
        <c:axId val="47085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Increase in Months</a:t>
                </a:r>
              </a:p>
            </c:rich>
          </c:tx>
          <c:layout>
            <c:manualLayout>
              <c:xMode val="edge"/>
              <c:yMode val="edge"/>
              <c:x val="3.1007751937984496E-2"/>
              <c:y val="0.218745640481930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8656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0.47024</cdr:x>
      <cdr:y>0.35119</cdr:y>
    </cdr:from>
    <cdr:to>
      <cdr:x>0.67024</cdr:x>
      <cdr:y>0.68452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7C5E823-E857-4E27-B874-AC6214F0E502}"/>
            </a:ext>
          </a:extLst>
        </cdr:cNvPr>
        <cdr:cNvSpPr txBox="1"/>
      </cdr:nvSpPr>
      <cdr:spPr>
        <a:xfrm xmlns:a="http://schemas.openxmlformats.org/drawingml/2006/main">
          <a:off x="2149928" y="96338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0.47024</cdr:x>
      <cdr:y>0.35119</cdr:y>
    </cdr:from>
    <cdr:to>
      <cdr:x>0.67024</cdr:x>
      <cdr:y>0.68452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7C5E823-E857-4E27-B874-AC6214F0E502}"/>
            </a:ext>
          </a:extLst>
        </cdr:cNvPr>
        <cdr:cNvSpPr txBox="1"/>
      </cdr:nvSpPr>
      <cdr:spPr>
        <a:xfrm xmlns:a="http://schemas.openxmlformats.org/drawingml/2006/main">
          <a:off x="2149928" y="96338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026" cy="46688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486" y="1"/>
            <a:ext cx="3043026" cy="46688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AF0B787F-D28D-4EDA-BC0D-B92A1F84769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216"/>
            <a:ext cx="3043026" cy="466884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486" y="8842216"/>
            <a:ext cx="3043026" cy="466884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A0F3BDBF-FD81-464E-9308-7291B0EAB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31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5455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4" cy="465455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r">
              <a:defRPr sz="1200"/>
            </a:lvl1pPr>
          </a:lstStyle>
          <a:p>
            <a:fld id="{EB151988-31D2-45DA-BC19-670217678BB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8" rIns="93315" bIns="466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3315" tIns="46658" rIns="93315" bIns="466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4" cy="465455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4" cy="465455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r">
              <a:defRPr sz="1200"/>
            </a:lvl1pPr>
          </a:lstStyle>
          <a:p>
            <a:fld id="{9637BF43-B6A4-4652-A9AC-2C061DC98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9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0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5B443-6260-4D96-9B58-AC7B74E439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1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5B443-6260-4D96-9B58-AC7B74E439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84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5B443-6260-4D96-9B58-AC7B74E439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32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9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A118-DFE0-4976-9175-102AE3FB471D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4C27-4849-4661-8555-F9870471958B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5DFD3-A1DD-4425-8BA8-2B6CF3A65865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6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2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8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4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80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7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73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9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1889-B1F8-4317-A55E-142AA788B1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9E0-E73D-4510-9615-59419F3A47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4800-A4B3-4CA9-B670-08003A030653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52E7-402E-4455-A4A0-7002C0947F13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A4DB-DC28-42E5-AB84-75511F17D438}" type="datetime1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6A01-14B1-41B3-AF40-87085534C76A}" type="datetime1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58D9-85DE-48FA-BF96-BA26D110C19E}" type="datetime1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878-5D88-489E-8E24-A59BBE65DFAA}" type="datetime1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3935-91D7-427C-B149-8E806438C847}" type="datetime1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C4C5-2B59-4B18-8654-6FA5BD930614}" type="datetime1">
              <a:rPr lang="en-US" smtClean="0"/>
              <a:t>9/17/2021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987D4C5-21F7-4B8A-8D01-84F906136E5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FDBB501-5C93-4997-83E9-1631DA7F689E}" type="datetime1">
              <a:rPr lang="en-US" smtClean="0"/>
              <a:t>9/17/2021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9234" tIns="39617" rIns="79234" bIns="396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9234" tIns="39617" rIns="79234" bIns="396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79234" tIns="39617" rIns="79234" bIns="3961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92339"/>
            <a:fld id="{5AA30602-A79D-4B3F-A93F-3A50E791F4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79234" tIns="39617" rIns="79234" bIns="3961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923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79234" tIns="39617" rIns="79234" bIns="3961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92339"/>
            <a:fld id="{9D58C9E0-E73D-4510-9615-59419F3A47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923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ctr" defTabSz="792339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7127" indent="-297127" algn="l" defTabSz="79233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3776" indent="-247606" algn="l" defTabSz="79233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0425" indent="-198085" algn="l" defTabSz="7923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595" indent="-198085" algn="l" defTabSz="79233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2764" indent="-198085" algn="l" defTabSz="79233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8934" indent="-198085" algn="l" defTabSz="79233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5105" indent="-198085" algn="l" defTabSz="79233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1274" indent="-198085" algn="l" defTabSz="79233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7444" indent="-198085" algn="l" defTabSz="79233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3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170" algn="l" defTabSz="7923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2339" algn="l" defTabSz="7923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510" algn="l" defTabSz="7923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4680" algn="l" defTabSz="7923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0849" algn="l" defTabSz="7923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019" algn="l" defTabSz="7923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3190" algn="l" defTabSz="7923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9359" algn="l" defTabSz="7923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pac.icjia-api.cloud/uploads/HB2402_HB2539_Buckner_Stoneback_Theft_Retail_Theft_Final-20210402T16102668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pac.illinois.gov/tags/non-probationable-lis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942"/>
            <a:ext cx="8534400" cy="1774031"/>
          </a:xfrm>
        </p:spPr>
        <p:txBody>
          <a:bodyPr/>
          <a:lstStyle/>
          <a:p>
            <a:pPr algn="ctr"/>
            <a:r>
              <a:rPr lang="en-US" sz="4400" dirty="0"/>
              <a:t>Illinois Sentencing Policy Advisory Council </a:t>
            </a:r>
          </a:p>
        </p:txBody>
      </p:sp>
      <p:pic>
        <p:nvPicPr>
          <p:cNvPr id="4" name="Picture 3" descr="C:\Documents and Settings\Kathy.Saltmarsh\Desktop\spac logo horizontal pantone 26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300" y="3722214"/>
            <a:ext cx="2971800" cy="89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509921"/>
            <a:ext cx="7467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3200" dirty="0"/>
              <a:t>September 17, 2021 Meeting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381000" y="16573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73491BE3-291D-423B-BD9C-6EB6A6EDE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295" y="4123508"/>
            <a:ext cx="526974" cy="49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168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D01B5-63BF-4E6B-B3D3-7FAAA5F3C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050"/>
            <a:ext cx="7620000" cy="857250"/>
          </a:xfrm>
        </p:spPr>
        <p:txBody>
          <a:bodyPr/>
          <a:lstStyle/>
          <a:p>
            <a:r>
              <a:rPr lang="en-US" dirty="0"/>
              <a:t>SPAC Access to </a:t>
            </a:r>
            <a:r>
              <a:rPr lang="en-US" b="1" dirty="0"/>
              <a:t>case-level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98055-08C1-4A9D-914C-09F0E59E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1788" y="3486589"/>
            <a:ext cx="548640" cy="297180"/>
          </a:xfrm>
        </p:spPr>
        <p:txBody>
          <a:bodyPr/>
          <a:lstStyle/>
          <a:p>
            <a:fld id="{D987D4C5-21F7-4B8A-8D01-84F906136E56}" type="slidenum">
              <a:rPr lang="en-US" smtClean="0"/>
              <a:t>10</a:t>
            </a:fld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28CE473-E74B-4CAE-834C-135D529624E9}"/>
              </a:ext>
            </a:extLst>
          </p:cNvPr>
          <p:cNvSpPr/>
          <p:nvPr/>
        </p:nvSpPr>
        <p:spPr>
          <a:xfrm>
            <a:off x="990600" y="1121317"/>
            <a:ext cx="7287768" cy="3507833"/>
          </a:xfrm>
          <a:prstGeom prst="rightArrow">
            <a:avLst>
              <a:gd name="adj1" fmla="val 50000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8AA458-B6B9-4117-85C8-C9A9BC109E82}"/>
              </a:ext>
            </a:extLst>
          </p:cNvPr>
          <p:cNvSpPr txBox="1"/>
          <p:nvPr/>
        </p:nvSpPr>
        <p:spPr>
          <a:xfrm>
            <a:off x="6569244" y="26333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1BEBE4-BF6F-4860-924B-170A7947DB2E}"/>
              </a:ext>
            </a:extLst>
          </p:cNvPr>
          <p:cNvSpPr txBox="1"/>
          <p:nvPr/>
        </p:nvSpPr>
        <p:spPr>
          <a:xfrm>
            <a:off x="147357" y="26333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2011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DBE7740-953F-4478-8EC0-800780E5F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498542"/>
              </p:ext>
            </p:extLst>
          </p:nvPr>
        </p:nvGraphicFramePr>
        <p:xfrm>
          <a:off x="990599" y="2010919"/>
          <a:ext cx="552857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95599341"/>
                    </a:ext>
                  </a:extLst>
                </a:gridCol>
                <a:gridCol w="336343">
                  <a:extLst>
                    <a:ext uri="{9D8B030D-6E8A-4147-A177-3AD203B41FA5}">
                      <a16:colId xmlns:a16="http://schemas.microsoft.com/office/drawing/2014/main" val="251547124"/>
                    </a:ext>
                  </a:extLst>
                </a:gridCol>
                <a:gridCol w="336343">
                  <a:extLst>
                    <a:ext uri="{9D8B030D-6E8A-4147-A177-3AD203B41FA5}">
                      <a16:colId xmlns:a16="http://schemas.microsoft.com/office/drawing/2014/main" val="316716665"/>
                    </a:ext>
                  </a:extLst>
                </a:gridCol>
                <a:gridCol w="336343">
                  <a:extLst>
                    <a:ext uri="{9D8B030D-6E8A-4147-A177-3AD203B41FA5}">
                      <a16:colId xmlns:a16="http://schemas.microsoft.com/office/drawing/2014/main" val="953188024"/>
                    </a:ext>
                  </a:extLst>
                </a:gridCol>
                <a:gridCol w="336343">
                  <a:extLst>
                    <a:ext uri="{9D8B030D-6E8A-4147-A177-3AD203B41FA5}">
                      <a16:colId xmlns:a16="http://schemas.microsoft.com/office/drawing/2014/main" val="948417743"/>
                    </a:ext>
                  </a:extLst>
                </a:gridCol>
                <a:gridCol w="336343">
                  <a:extLst>
                    <a:ext uri="{9D8B030D-6E8A-4147-A177-3AD203B41FA5}">
                      <a16:colId xmlns:a16="http://schemas.microsoft.com/office/drawing/2014/main" val="576880648"/>
                    </a:ext>
                  </a:extLst>
                </a:gridCol>
                <a:gridCol w="336343">
                  <a:extLst>
                    <a:ext uri="{9D8B030D-6E8A-4147-A177-3AD203B41FA5}">
                      <a16:colId xmlns:a16="http://schemas.microsoft.com/office/drawing/2014/main" val="344252482"/>
                    </a:ext>
                  </a:extLst>
                </a:gridCol>
                <a:gridCol w="336343">
                  <a:extLst>
                    <a:ext uri="{9D8B030D-6E8A-4147-A177-3AD203B41FA5}">
                      <a16:colId xmlns:a16="http://schemas.microsoft.com/office/drawing/2014/main" val="2643754817"/>
                    </a:ext>
                  </a:extLst>
                </a:gridCol>
                <a:gridCol w="336343">
                  <a:extLst>
                    <a:ext uri="{9D8B030D-6E8A-4147-A177-3AD203B41FA5}">
                      <a16:colId xmlns:a16="http://schemas.microsoft.com/office/drawing/2014/main" val="1886033581"/>
                    </a:ext>
                  </a:extLst>
                </a:gridCol>
                <a:gridCol w="336343">
                  <a:extLst>
                    <a:ext uri="{9D8B030D-6E8A-4147-A177-3AD203B41FA5}">
                      <a16:colId xmlns:a16="http://schemas.microsoft.com/office/drawing/2014/main" val="1243296335"/>
                    </a:ext>
                  </a:extLst>
                </a:gridCol>
                <a:gridCol w="336343">
                  <a:extLst>
                    <a:ext uri="{9D8B030D-6E8A-4147-A177-3AD203B41FA5}">
                      <a16:colId xmlns:a16="http://schemas.microsoft.com/office/drawing/2014/main" val="970831987"/>
                    </a:ext>
                  </a:extLst>
                </a:gridCol>
                <a:gridCol w="336343">
                  <a:extLst>
                    <a:ext uri="{9D8B030D-6E8A-4147-A177-3AD203B41FA5}">
                      <a16:colId xmlns:a16="http://schemas.microsoft.com/office/drawing/2014/main" val="1221481986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IDOC P&amp;R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150728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/>
                        <a:t>Circuit Clerk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01970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Offender 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5755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De-identified CHRI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8855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/>
                        <a:t>Identified CHRI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313599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/>
                        <a:t>AOIC-ADR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199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679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808E9-D5E4-4FCE-9CF1-DC400694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the Needed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EA899-3E4C-4E35-A9D6-DB75BF437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SPAC-Initiated Reports</a:t>
            </a:r>
          </a:p>
          <a:p>
            <a:pPr lvl="1"/>
            <a:r>
              <a:rPr lang="en-US" dirty="0"/>
              <a:t>Misdemeanor Sentencing Report</a:t>
            </a:r>
          </a:p>
          <a:p>
            <a:pPr lvl="1"/>
            <a:r>
              <a:rPr lang="en-US" dirty="0"/>
              <a:t>Longitudinal Prison Use &amp; Adult Redeploy</a:t>
            </a:r>
          </a:p>
          <a:p>
            <a:r>
              <a:rPr lang="en-US" dirty="0"/>
              <a:t>Statutorily Required Reports</a:t>
            </a:r>
          </a:p>
          <a:p>
            <a:pPr lvl="1"/>
            <a:r>
              <a:rPr lang="en-US" dirty="0"/>
              <a:t>Pre-sentence Investigations for Class 3 and 4 Non-violent convictions with no prior probation</a:t>
            </a:r>
          </a:p>
          <a:p>
            <a:pPr lvl="1"/>
            <a:r>
              <a:rPr lang="en-US" dirty="0"/>
              <a:t>Unlawful Use of Weapons Mandatory Minimum Sentence with Departure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49A61-66FC-4F44-B0A2-5017CD79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52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E6C2D1-EB8A-4028-9A62-96CF9B944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SPAC Analysis of UUW Sentences for those with predicate priors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AE430F-32F1-4D3E-A3B7-36122A7DA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063228"/>
            <a:ext cx="7162801" cy="1046565"/>
          </a:xfrm>
        </p:spPr>
        <p:txBody>
          <a:bodyPr/>
          <a:lstStyle/>
          <a:p>
            <a:r>
              <a:rPr lang="en-US" sz="1600" dirty="0"/>
              <a:t>After PA100-3 became effective, aggravated UUW and UUW-Felon were 3.2 and 2.5 times more likely to be sentenced to a longer term and sentences were on average about 5 and 4 months longer.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0B66D-24E1-42C2-846B-88826FA15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1D5EACA-483D-4164-8496-AA62AD6125C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2705834"/>
              </p:ext>
            </p:extLst>
          </p:nvPr>
        </p:nvGraphicFramePr>
        <p:xfrm>
          <a:off x="457200" y="2343149"/>
          <a:ext cx="3657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6E4D040-4502-4B5F-A8E8-91AD472823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714839"/>
              </p:ext>
            </p:extLst>
          </p:nvPr>
        </p:nvGraphicFramePr>
        <p:xfrm>
          <a:off x="4267200" y="2343148"/>
          <a:ext cx="3276600" cy="2437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D2A1714-A817-4EF7-8F56-5D128016BAE6}"/>
              </a:ext>
            </a:extLst>
          </p:cNvPr>
          <p:cNvSpPr txBox="1"/>
          <p:nvPr/>
        </p:nvSpPr>
        <p:spPr>
          <a:xfrm>
            <a:off x="914400" y="4780344"/>
            <a:ext cx="6205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Changes were estimated after adjusting for other variables using multivariate regression models.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38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01429-115A-440D-AEE9-45F2BEBC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27381-99FB-4BCE-AC74-0F7B5D8C9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data collection lacks:</a:t>
            </a:r>
          </a:p>
          <a:p>
            <a:pPr lvl="1"/>
            <a:r>
              <a:rPr lang="en-US" dirty="0"/>
              <a:t>Value of stolen items in theft and retail theft</a:t>
            </a:r>
          </a:p>
          <a:p>
            <a:pPr lvl="1"/>
            <a:r>
              <a:rPr lang="en-US" dirty="0"/>
              <a:t>Victim-offender relationships</a:t>
            </a:r>
          </a:p>
          <a:p>
            <a:pPr lvl="1"/>
            <a:r>
              <a:rPr lang="en-US" dirty="0"/>
              <a:t>Felony murder &amp; accountability</a:t>
            </a:r>
          </a:p>
          <a:p>
            <a:pPr lvl="1"/>
            <a:r>
              <a:rPr lang="en-US" dirty="0"/>
              <a:t>Specific mass/quantities of drugs</a:t>
            </a:r>
          </a:p>
          <a:p>
            <a:pPr lvl="1"/>
            <a:r>
              <a:rPr lang="en-US" dirty="0"/>
              <a:t>Firearm enhancements in long sentences</a:t>
            </a:r>
          </a:p>
          <a:p>
            <a:r>
              <a:rPr lang="en-US" dirty="0"/>
              <a:t>Case level probation data not yet available.</a:t>
            </a:r>
          </a:p>
          <a:p>
            <a:r>
              <a:rPr lang="en-US" dirty="0"/>
              <a:t>Insufficient data – doing the best we can with what we have</a:t>
            </a:r>
          </a:p>
          <a:p>
            <a:pPr lvl="1"/>
            <a:r>
              <a:rPr lang="en-US" dirty="0"/>
              <a:t>Example – </a:t>
            </a:r>
            <a:r>
              <a:rPr lang="en-US" dirty="0">
                <a:hlinkClick r:id="rId3"/>
              </a:rPr>
              <a:t>Theft and Retail Theft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CFA05-9FDC-4243-8DFB-243D7710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06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7D197-48F6-4541-BCE9-AC811FADB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Gaps –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00A1C-E9AD-41E3-A838-11B3AFA76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 Incident-Based Reporting System (NIBRS).</a:t>
            </a:r>
          </a:p>
          <a:p>
            <a:r>
              <a:rPr lang="en-US" dirty="0"/>
              <a:t>Large increase in AOIC and IDOC data reported on their websites</a:t>
            </a:r>
          </a:p>
          <a:p>
            <a:pPr lvl="1"/>
            <a:r>
              <a:rPr lang="en-US" dirty="0"/>
              <a:t>AOIC now has monthly probation data with numerous indicators; pretrial data collection ongoing.</a:t>
            </a:r>
          </a:p>
          <a:p>
            <a:pPr lvl="1"/>
            <a:r>
              <a:rPr lang="en-US" dirty="0"/>
              <a:t>IDOC now publishes monthly or quarterly reports covering population, spending, and operations/management.</a:t>
            </a:r>
          </a:p>
          <a:p>
            <a:r>
              <a:rPr lang="en-US" dirty="0"/>
              <a:t>SPAC Aggravated UUW and UUW-Felon forms for departures from longer sentences.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0B018-2D16-4DA6-B29E-33818025B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98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1AB91-1340-4918-A93D-3861B3FB0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CF399-FA0D-4058-9BC0-F78B09475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one thing you would like SPAC to do differently.</a:t>
            </a:r>
          </a:p>
          <a:p>
            <a:r>
              <a:rPr lang="en-US" dirty="0"/>
              <a:t>Should SPAC focus more on non-prison sentences?</a:t>
            </a:r>
          </a:p>
          <a:p>
            <a:r>
              <a:rPr lang="en-US" dirty="0"/>
              <a:t>How can SPAC improve local stakeholder engagement?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0D21B-C33B-4D5C-A57E-E507C95B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6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98C4-A144-4F3D-9ADF-03CA5A9E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High Cost of Recidivism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1D5CB-9219-4C97-B031-8700AA9B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60B6B1-0321-4580-BD61-D6D37104F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59107"/>
            <a:ext cx="7620000" cy="330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0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F6309-BAF3-4C61-B078-448CAE370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Fiscal Impacts - Demographics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04F56-C3A9-4DCA-ACA9-C3C831123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02B3FB-48E7-414A-B710-C23326E8B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82278"/>
            <a:ext cx="6831397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F8425C-35E1-475E-9840-B958A8938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952750"/>
            <a:ext cx="7633494" cy="192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6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CCDA5-CBD4-4267-9482-FBA89B6E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4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0A11DC-76BA-4C3F-95E8-D200A7BDB907}"/>
              </a:ext>
            </a:extLst>
          </p:cNvPr>
          <p:cNvGrpSpPr/>
          <p:nvPr/>
        </p:nvGrpSpPr>
        <p:grpSpPr>
          <a:xfrm>
            <a:off x="762000" y="133350"/>
            <a:ext cx="7038734" cy="5010150"/>
            <a:chOff x="762000" y="133350"/>
            <a:chExt cx="7038734" cy="50101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2D10CD-3532-417F-8BEF-8EB760E3A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24" r="664"/>
            <a:stretch/>
          </p:blipFill>
          <p:spPr>
            <a:xfrm>
              <a:off x="804957" y="490342"/>
              <a:ext cx="6995777" cy="465315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4367AC-C1F9-4969-82AB-B4740EB997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341" r="675"/>
            <a:stretch/>
          </p:blipFill>
          <p:spPr>
            <a:xfrm>
              <a:off x="762000" y="133350"/>
              <a:ext cx="7038734" cy="455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501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E9D49-BA49-46E0-B641-E72D1F8AD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Rapid Response</a:t>
            </a:r>
            <a:br>
              <a:rPr lang="en-US" sz="2800" dirty="0"/>
            </a:br>
            <a:r>
              <a:rPr lang="en-US" sz="2800" dirty="0"/>
              <a:t>SB3441 Repeat Gun Offender Predicate Breakdown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8E314-628D-4517-99F2-E4F4AAA4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5293C0-CFDB-4F41-B9B5-95DCABEAD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147011"/>
            <a:ext cx="7376160" cy="401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1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79C0-F1A8-4349-9228-2897A1727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SPAC’s Greatest Hits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3159E-F39E-470E-A32B-301F1BF67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Prison Pies </a:t>
            </a:r>
          </a:p>
          <a:p>
            <a:r>
              <a:rPr lang="en-US" dirty="0"/>
              <a:t>Average Offender Profiles </a:t>
            </a:r>
          </a:p>
          <a:p>
            <a:r>
              <a:rPr lang="en-US" dirty="0"/>
              <a:t>Non-Probationable list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C854A-D6CA-4713-8019-C5B00651E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26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A6DFD-BBEE-4B18-B039-4EF1F0C3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 Pies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03610-2C2E-481A-A5D1-A8C2D232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7</a:t>
            </a:fld>
            <a:endParaRPr lang="en-US"/>
          </a:p>
        </p:txBody>
      </p:sp>
      <p:pic>
        <p:nvPicPr>
          <p:cNvPr id="10" name="Content Placeholder 9" descr="Screen Clipping">
            <a:extLst>
              <a:ext uri="{FF2B5EF4-FFF2-40B4-BE49-F238E27FC236}">
                <a16:creationId xmlns:a16="http://schemas.microsoft.com/office/drawing/2014/main" id="{7C6A1C07-6A3D-45BD-B591-43ED666B0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4" y="1225585"/>
            <a:ext cx="4439401" cy="3308315"/>
          </a:xfrm>
        </p:spPr>
      </p:pic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7CEE6BA5-EB95-415F-8C55-203C014D4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84" y="381865"/>
            <a:ext cx="3517674" cy="453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75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6CBF5-2DF3-45AF-AD50-8AA1B92F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56" y="-203290"/>
            <a:ext cx="7620000" cy="857250"/>
          </a:xfrm>
        </p:spPr>
        <p:txBody>
          <a:bodyPr/>
          <a:lstStyle/>
          <a:p>
            <a:r>
              <a:rPr lang="en-US" dirty="0"/>
              <a:t>Average (Female) Offenders </a:t>
            </a:r>
          </a:p>
        </p:txBody>
      </p:sp>
      <p:pic>
        <p:nvPicPr>
          <p:cNvPr id="6" name="Content Placeholder 5" descr="Screen Clipping">
            <a:extLst>
              <a:ext uri="{FF2B5EF4-FFF2-40B4-BE49-F238E27FC236}">
                <a16:creationId xmlns:a16="http://schemas.microsoft.com/office/drawing/2014/main" id="{244EAC27-B5D2-4B20-8AF7-72585A847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4" t="-515" r="464" b="46907"/>
          <a:stretch/>
        </p:blipFill>
        <p:spPr>
          <a:xfrm>
            <a:off x="1156350" y="653960"/>
            <a:ext cx="5583412" cy="403906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92D19-B89D-4602-B30C-7803F65B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D987D4C5-21F7-4B8A-8D01-84F906136E56}" type="slidenum">
              <a:rPr lang="en-US">
                <a:latin typeface="Calibri"/>
              </a:rPr>
              <a:pPr defTabSz="914378"/>
              <a:t>8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1497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35350-F3E2-4910-A91C-E08EBE08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Non-Probationable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B3640-5ABE-4A23-9F20-8E059CBC8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SPAC’s Non-Probationable List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CD6C5-1B41-4605-96AC-7FEFEFA25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16B956-7937-45C0-8656-1795CB069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581150"/>
            <a:ext cx="6705600" cy="25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20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ustom 1">
      <a:dk1>
        <a:sysClr val="windowText" lastClr="000000"/>
      </a:dk1>
      <a:lt1>
        <a:sysClr val="window" lastClr="FFFFFF"/>
      </a:lt1>
      <a:dk2>
        <a:srgbClr val="3E3F67"/>
      </a:dk2>
      <a:lt2>
        <a:srgbClr val="DEDEDE"/>
      </a:lt2>
      <a:accent1>
        <a:srgbClr val="735195"/>
      </a:accent1>
      <a:accent2>
        <a:srgbClr val="3C1A5E"/>
      </a:accent2>
      <a:accent3>
        <a:srgbClr val="8A47CC"/>
      </a:accent3>
      <a:accent4>
        <a:srgbClr val="8A47CC"/>
      </a:accent4>
      <a:accent5>
        <a:srgbClr val="6600FF"/>
      </a:accent5>
      <a:accent6>
        <a:srgbClr val="5C92B5"/>
      </a:accent6>
      <a:hlink>
        <a:srgbClr val="000000"/>
      </a:hlink>
      <a:folHlink>
        <a:srgbClr val="C2A874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19570</TotalTime>
  <Words>346</Words>
  <Application>Microsoft Office PowerPoint</Application>
  <PresentationFormat>On-screen Show (16:9)</PresentationFormat>
  <Paragraphs>79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Theme1</vt:lpstr>
      <vt:lpstr>Office Theme</vt:lpstr>
      <vt:lpstr>Illinois Sentencing Policy Advisory Council </vt:lpstr>
      <vt:lpstr>The High Cost of Recidivism</vt:lpstr>
      <vt:lpstr>Fiscal Impacts - Demographics Example</vt:lpstr>
      <vt:lpstr>PowerPoint Presentation</vt:lpstr>
      <vt:lpstr>Rapid Response SB3441 Repeat Gun Offender Predicate Breakdown</vt:lpstr>
      <vt:lpstr>SPAC’s Greatest Hits </vt:lpstr>
      <vt:lpstr>Prison Pies </vt:lpstr>
      <vt:lpstr>Average (Female) Offenders </vt:lpstr>
      <vt:lpstr>Non-Probationable List</vt:lpstr>
      <vt:lpstr>SPAC Access to case-level data</vt:lpstr>
      <vt:lpstr>Doing the Needed Research</vt:lpstr>
      <vt:lpstr>SPAC Analysis of UUW Sentences for those with predicate priors</vt:lpstr>
      <vt:lpstr>Data Gaps</vt:lpstr>
      <vt:lpstr>Data Gaps – Solutions</vt:lpstr>
      <vt:lpstr>What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Capacity in Illinois</dc:title>
  <dc:creator>Miller, Mystik</dc:creator>
  <cp:lastModifiedBy>Specker, John</cp:lastModifiedBy>
  <cp:revision>458</cp:revision>
  <cp:lastPrinted>2021-09-16T18:51:53Z</cp:lastPrinted>
  <dcterms:created xsi:type="dcterms:W3CDTF">2014-10-16T20:21:31Z</dcterms:created>
  <dcterms:modified xsi:type="dcterms:W3CDTF">2021-09-17T13:50:13Z</dcterms:modified>
</cp:coreProperties>
</file>